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0" r:id="rId2"/>
    <p:sldId id="337" r:id="rId3"/>
    <p:sldId id="325" r:id="rId4"/>
    <p:sldId id="327" r:id="rId5"/>
    <p:sldId id="281" r:id="rId6"/>
    <p:sldId id="330" r:id="rId7"/>
    <p:sldId id="339" r:id="rId8"/>
    <p:sldId id="331" r:id="rId9"/>
    <p:sldId id="332" r:id="rId10"/>
    <p:sldId id="340" r:id="rId11"/>
    <p:sldId id="334" r:id="rId12"/>
    <p:sldId id="333" r:id="rId13"/>
    <p:sldId id="328" r:id="rId14"/>
    <p:sldId id="336" r:id="rId15"/>
    <p:sldId id="342" r:id="rId16"/>
    <p:sldId id="341" r:id="rId17"/>
    <p:sldId id="343" r:id="rId18"/>
    <p:sldId id="323" r:id="rId19"/>
  </p:sldIdLst>
  <p:sldSz cx="9144000" cy="6858000" type="screen4x3"/>
  <p:notesSz cx="7077075" cy="9051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Gregory P. Amis" initials="GP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529600"/>
    <a:srgbClr val="17B800"/>
    <a:srgbClr val="0000FF"/>
    <a:srgbClr val="FFCCCC"/>
    <a:srgbClr val="558ED5"/>
    <a:srgbClr val="D2D2D2"/>
    <a:srgbClr val="FFFFFF"/>
    <a:srgbClr val="A1B4BA"/>
    <a:srgbClr val="6CFF90"/>
    <a:srgbClr val="E1EE17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1570" autoAdjust="0"/>
    <p:restoredTop sz="94660"/>
  </p:normalViewPr>
  <p:slideViewPr>
    <p:cSldViewPr snapToGrid="0">
      <p:cViewPr>
        <p:scale>
          <a:sx n="100" d="100"/>
          <a:sy n="100" d="100"/>
        </p:scale>
        <p:origin x="-592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0944"/>
    </p:cViewPr>
  </p:sorterViewPr>
  <p:notesViewPr>
    <p:cSldViewPr snapToGrid="0">
      <p:cViewPr varScale="1">
        <p:scale>
          <a:sx n="84" d="100"/>
          <a:sy n="84" d="100"/>
        </p:scale>
        <p:origin x="-3030" y="-78"/>
      </p:cViewPr>
      <p:guideLst>
        <p:guide orient="horz" pos="2851"/>
        <p:guide pos="2229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52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438" y="0"/>
            <a:ext cx="3067050" cy="4524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-109" charset="0"/>
              </a:defRPr>
            </a:lvl1pPr>
          </a:lstStyle>
          <a:p>
            <a:pPr>
              <a:defRPr/>
            </a:pPr>
            <a:fld id="{EA560A36-9E42-44D7-82ED-EBC8A4F9E29B}" type="datetime1">
              <a:rPr lang="en-US"/>
              <a:pPr>
                <a:defRPr/>
              </a:pPr>
              <a:t>9/11/11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597900"/>
            <a:ext cx="3067050" cy="4524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438" y="8597900"/>
            <a:ext cx="3067050" cy="4524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-109" charset="0"/>
              </a:defRPr>
            </a:lvl1pPr>
          </a:lstStyle>
          <a:p>
            <a:pPr>
              <a:defRPr/>
            </a:pPr>
            <a:fld id="{94E743E6-0A0B-452F-8AFC-325685E7D8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050" cy="45243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438" y="0"/>
            <a:ext cx="3067050" cy="452438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-109" charset="0"/>
              </a:defRPr>
            </a:lvl1pPr>
          </a:lstStyle>
          <a:p>
            <a:pPr>
              <a:defRPr/>
            </a:pPr>
            <a:fld id="{F650479F-01ED-4BC2-816D-97B2486E8ACF}" type="datetime1">
              <a:rPr lang="en-US"/>
              <a:pPr>
                <a:defRPr/>
              </a:pPr>
              <a:t>9/11/11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74763" y="677863"/>
            <a:ext cx="4529137" cy="3395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2446" tIns="46223" rIns="92446" bIns="46223" numCol="1" anchor="ctr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025" y="4300538"/>
            <a:ext cx="5662613" cy="4073525"/>
          </a:xfrm>
          <a:prstGeom prst="rect">
            <a:avLst/>
          </a:prstGeom>
        </p:spPr>
        <p:txBody>
          <a:bodyPr vert="horz" wrap="square" lIns="92446" tIns="46223" rIns="92446" bIns="4622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597900"/>
            <a:ext cx="3067050" cy="4524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8" charset="0"/>
                <a:ea typeface="ＭＳ Ｐゴシック" pitchFamily="-108" charset="-128"/>
                <a:cs typeface="ＭＳ Ｐゴシック" pitchFamily="-108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438" y="8597900"/>
            <a:ext cx="3067050" cy="452438"/>
          </a:xfrm>
          <a:prstGeom prst="rect">
            <a:avLst/>
          </a:prstGeom>
        </p:spPr>
        <p:txBody>
          <a:bodyPr vert="horz" wrap="square" lIns="92446" tIns="46223" rIns="92446" bIns="46223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-109" charset="0"/>
              </a:defRPr>
            </a:lvl1pPr>
          </a:lstStyle>
          <a:p>
            <a:pPr>
              <a:defRPr/>
            </a:pPr>
            <a:fld id="{91748AB9-7CB9-4C8A-96CE-501D2D300C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pitchFamily="-109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748AB9-7CB9-4C8A-96CE-501D2D300CC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9000"/>
          </a:blip>
          <a:srcRect r="13246" b="11514"/>
          <a:stretch>
            <a:fillRect/>
          </a:stretch>
        </p:blipFill>
        <p:spPr>
          <a:xfrm>
            <a:off x="1512652" y="850900"/>
            <a:ext cx="5739048" cy="5270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CCCAD7E-D13F-4AFE-8535-9B0AA049ED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63500"/>
            <a:ext cx="8229600" cy="563562"/>
          </a:xfrm>
        </p:spPr>
        <p:txBody>
          <a:bodyPr>
            <a:noAutofit/>
          </a:bodyPr>
          <a:lstStyle>
            <a:lvl1pPr algn="l">
              <a:defRPr sz="2800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800"/>
            <a:ext cx="8229600" cy="518636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latin typeface="+mn-lt"/>
              </a:defRPr>
            </a:lvl1pPr>
          </a:lstStyle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01700"/>
            <a:ext cx="8229600" cy="522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7B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800">
              <a:solidFill>
                <a:srgbClr val="FFFFFF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160338"/>
            <a:ext cx="49212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bg1"/>
                </a:solidFill>
                <a:latin typeface="Calibri" pitchFamily="-109" charset="0"/>
              </a:defRPr>
            </a:lvl1pPr>
          </a:lstStyle>
          <a:p>
            <a:pPr>
              <a:defRPr/>
            </a:pPr>
            <a:fld id="{D48B2D11-4A74-4969-9EE2-44E3BB7271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77800" y="63500"/>
            <a:ext cx="8229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2" name="Footer Placeholder 9"/>
          <p:cNvSpPr txBox="1">
            <a:spLocks/>
          </p:cNvSpPr>
          <p:nvPr userDrawn="1"/>
        </p:nvSpPr>
        <p:spPr>
          <a:xfrm>
            <a:off x="292100" y="6356350"/>
            <a:ext cx="3352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Calibri" pitchFamily="-109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itchFamily="-109" charset="0"/>
                <a:ea typeface="MS PGothic" pitchFamily="34" charset="-128"/>
                <a:cs typeface="+mn-cs"/>
              </a:rPr>
              <a:t>© 2007-2011 Icosystem Corp., all rights reserved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itchFamily="-109" charset="0"/>
              <a:ea typeface="MS PGothic" pitchFamily="34" charset="-128"/>
              <a:cs typeface="+mn-cs"/>
            </a:endParaRPr>
          </a:p>
        </p:txBody>
      </p:sp>
      <p:pic>
        <p:nvPicPr>
          <p:cNvPr id="13" name="Picture 12" descr="logo_on_white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88300" y="6554629"/>
            <a:ext cx="1092200" cy="2473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>
              <a:lumMod val="85000"/>
              <a:lumOff val="15000"/>
            </a:schemeClr>
          </a:solidFill>
          <a:latin typeface="+mj-lt"/>
          <a:ea typeface="MS PGothic" pitchFamily="34" charset="-128"/>
          <a:cs typeface="MS PGothic" pitchFamily="3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MS PGothic" pitchFamily="3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ＭＳ Ｐゴシック" pitchFamily="-109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Functional Design Applied to Online Text Navigation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54100" y="3975100"/>
            <a:ext cx="6400800" cy="12573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Infomous Inc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b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(an Icosystem company)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September 2011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problem with 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7401"/>
            <a:ext cx="8229600" cy="1905000"/>
          </a:xfrm>
        </p:spPr>
        <p:txBody>
          <a:bodyPr/>
          <a:lstStyle/>
          <a:p>
            <a:r>
              <a:rPr lang="en-US" dirty="0" smtClean="0"/>
              <a:t>Tag clouds are trying to summarize content, but give you no way to do anything further.</a:t>
            </a:r>
          </a:p>
          <a:p>
            <a:r>
              <a:rPr lang="en-US" dirty="0" smtClean="0"/>
              <a:t>Which of these gives you more useful information?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9800" y="5003800"/>
            <a:ext cx="7239000" cy="133882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wrap="square" tIns="91440" bIns="137160" rtlCol="0">
            <a:spAutoFit/>
          </a:bodyPr>
          <a:lstStyle/>
          <a:p>
            <a:pPr algn="ctr"/>
            <a:r>
              <a:rPr lang="en-US" dirty="0" smtClean="0"/>
              <a:t>Tag clouds fail to</a:t>
            </a:r>
            <a:r>
              <a:rPr lang="en-US" dirty="0" smtClean="0"/>
              <a:t> </a:t>
            </a:r>
            <a:r>
              <a:rPr lang="en-US" b="1" dirty="0" smtClean="0"/>
              <a:t>increase exploration</a:t>
            </a:r>
            <a:r>
              <a:rPr lang="en-US" dirty="0" smtClean="0"/>
              <a:t>: “move </a:t>
            </a:r>
            <a:r>
              <a:rPr lang="en-US" dirty="0" smtClean="0"/>
              <a:t>a user sideways to additional content in order to broaden </a:t>
            </a:r>
            <a:r>
              <a:rPr lang="en-US" dirty="0" smtClean="0"/>
              <a:t>experience and exploration”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0" y="2320925"/>
            <a:ext cx="2811136" cy="2478024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319782"/>
            <a:ext cx="3893820" cy="248031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new approach: Infomous Interactive Text Clouds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39800"/>
            <a:ext cx="8229600" cy="5186363"/>
          </a:xfrm>
        </p:spPr>
        <p:txBody>
          <a:bodyPr/>
          <a:lstStyle/>
          <a:p>
            <a:r>
              <a:rPr dirty="0" smtClean="0"/>
              <a:t>Interactive, intuitive, based on visual grasp of content</a:t>
            </a:r>
          </a:p>
          <a:p>
            <a:r>
              <a:rPr dirty="0" smtClean="0"/>
              <a:t>Flexible, embeddable, highly customizable</a:t>
            </a:r>
          </a:p>
          <a:p>
            <a:r>
              <a:rPr dirty="0" smtClean="0"/>
              <a:t>Usable for:</a:t>
            </a:r>
          </a:p>
          <a:p>
            <a:pPr lvl="1"/>
            <a:r>
              <a:rPr dirty="0" smtClean="0"/>
              <a:t>News readers</a:t>
            </a:r>
          </a:p>
          <a:p>
            <a:pPr lvl="1"/>
            <a:r>
              <a:rPr dirty="0" smtClean="0"/>
              <a:t>Search engines</a:t>
            </a:r>
          </a:p>
          <a:p>
            <a:pPr lvl="1"/>
            <a:r>
              <a:rPr dirty="0" smtClean="0"/>
              <a:t>Social sites</a:t>
            </a:r>
          </a:p>
          <a:p>
            <a:pPr lvl="1"/>
            <a:r>
              <a:rPr dirty="0" smtClean="0"/>
              <a:t>Site navigation</a:t>
            </a:r>
          </a:p>
          <a:p>
            <a:pPr lvl="1"/>
            <a:r>
              <a:rPr dirty="0" smtClean="0"/>
              <a:t>Blog visualization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5934" y="4826000"/>
            <a:ext cx="3570465" cy="1383869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0583" y="2082290"/>
            <a:ext cx="3416617" cy="162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6398" y="4089400"/>
            <a:ext cx="2970102" cy="1882651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9400" y="2424906"/>
            <a:ext cx="2286000" cy="24074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nfomousNew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32" y="1295401"/>
            <a:ext cx="3459573" cy="2172290"/>
          </a:xfrm>
          <a:prstGeom prst="rect">
            <a:avLst/>
          </a:prstGeom>
          <a:effectLst/>
        </p:spPr>
      </p:pic>
      <p:cxnSp>
        <p:nvCxnSpPr>
          <p:cNvPr id="23" name="Straight Arrow Connector 22"/>
          <p:cNvCxnSpPr/>
          <p:nvPr/>
        </p:nvCxnSpPr>
        <p:spPr>
          <a:xfrm rot="10800000" flipV="1">
            <a:off x="2832100" y="3213100"/>
            <a:ext cx="4140200" cy="11049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63500"/>
            <a:ext cx="8509000" cy="563562"/>
          </a:xfrm>
        </p:spPr>
        <p:txBody>
          <a:bodyPr/>
          <a:lstStyle/>
          <a:p>
            <a:r>
              <a:rPr lang="en-US" dirty="0" smtClean="0"/>
              <a:t>Find relevant content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11" name="Picture 10" descr="InfomousNews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255324"/>
            <a:ext cx="3479800" cy="2186375"/>
          </a:xfrm>
          <a:prstGeom prst="rect">
            <a:avLst/>
          </a:prstGeom>
          <a:effectLst/>
        </p:spPr>
      </p:pic>
      <p:grpSp>
        <p:nvGrpSpPr>
          <p:cNvPr id="3" name="Group 18"/>
          <p:cNvGrpSpPr/>
          <p:nvPr/>
        </p:nvGrpSpPr>
        <p:grpSpPr>
          <a:xfrm>
            <a:off x="1282699" y="4287720"/>
            <a:ext cx="6832699" cy="2067360"/>
            <a:chOff x="876299" y="4287720"/>
            <a:chExt cx="6832699" cy="2067360"/>
          </a:xfrm>
        </p:grpSpPr>
        <p:pic>
          <p:nvPicPr>
            <p:cNvPr id="14" name="Picture 13" descr="NY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299" y="4490892"/>
              <a:ext cx="2593613" cy="1801958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Picture 14" descr="CN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0958" y="4287720"/>
              <a:ext cx="2607042" cy="1795579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  <p:pic>
          <p:nvPicPr>
            <p:cNvPr id="13" name="Picture 12" descr="Guardian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0161" y="4586803"/>
              <a:ext cx="2508837" cy="1768277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1276145" y="800100"/>
            <a:ext cx="2476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1. </a:t>
            </a:r>
            <a:r>
              <a:rPr lang="en-US" b="1" i="1" dirty="0" smtClean="0"/>
              <a:t>See</a:t>
            </a:r>
            <a:r>
              <a:rPr lang="en-US" b="1" dirty="0" smtClean="0"/>
              <a:t> the news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47263" y="787400"/>
            <a:ext cx="3571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2. </a:t>
            </a:r>
            <a:r>
              <a:rPr lang="en-US" b="1" i="1" dirty="0" smtClean="0"/>
              <a:t>Find</a:t>
            </a:r>
            <a:r>
              <a:rPr lang="en-US" b="1" dirty="0" smtClean="0"/>
              <a:t> what is relevant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00400" y="2908300"/>
            <a:ext cx="3289300" cy="1016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 flipV="1">
            <a:off x="5118100" y="3251200"/>
            <a:ext cx="1930400" cy="9779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6464300" y="3848100"/>
            <a:ext cx="1231900" cy="1397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17655" y="3695700"/>
            <a:ext cx="359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3. Increase exploration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relevant conversations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 descr="Priu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239" y="774700"/>
            <a:ext cx="3096627" cy="27051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7" name="Picture 6" descr="Prius-Link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39" y="3111500"/>
            <a:ext cx="3096627" cy="27051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72845" y="965200"/>
            <a:ext cx="358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...about current events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65645" y="5829300"/>
            <a:ext cx="268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...about products</a:t>
            </a:r>
            <a:endParaRPr lang="en-US" b="1" dirty="0"/>
          </a:p>
        </p:txBody>
      </p:sp>
      <p:pic>
        <p:nvPicPr>
          <p:cNvPr id="12" name="Picture 11" descr="Weiner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22" y="1503328"/>
            <a:ext cx="3168128" cy="261147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3" name="Picture 12" descr="Weiner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0" y="3713128"/>
            <a:ext cx="3175000" cy="2611472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>
          <a:xfrm rot="16200000" flipH="1">
            <a:off x="1422400" y="3949700"/>
            <a:ext cx="1993900" cy="9779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6451600" y="1993900"/>
            <a:ext cx="2171700" cy="1206500"/>
          </a:xfrm>
          <a:prstGeom prst="straightConnector1">
            <a:avLst/>
          </a:prstGeom>
          <a:ln w="57150" cap="flat" cmpd="sng" algn="ctr">
            <a:solidFill>
              <a:srgbClr val="17B8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Infomous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Summarize text based on word frequency and adjacency (other text processing possible)</a:t>
            </a:r>
          </a:p>
          <a:p>
            <a:r>
              <a:rPr lang="en-US" dirty="0" smtClean="0"/>
              <a:t>Word size representative of “importance”</a:t>
            </a:r>
          </a:p>
          <a:p>
            <a:r>
              <a:rPr lang="en-US" i="1" dirty="0" smtClean="0"/>
              <a:t>Links and groups depending on co-occurrence</a:t>
            </a:r>
          </a:p>
          <a:p>
            <a:r>
              <a:rPr lang="en-US" i="1" dirty="0" smtClean="0"/>
              <a:t>Interact (click or hover) with a word to reveal hyperlinks to original sources</a:t>
            </a:r>
          </a:p>
          <a:p>
            <a:r>
              <a:rPr lang="en-US" i="1" dirty="0" smtClean="0"/>
              <a:t>Hide/remove unwanted words</a:t>
            </a:r>
          </a:p>
          <a:p>
            <a:r>
              <a:rPr lang="en-US" i="1" dirty="0" smtClean="0"/>
              <a:t>“Focus” on specific words to narrow navigation to relevant topics only</a:t>
            </a:r>
            <a:endParaRPr lang="en-US" i="1" dirty="0" smtClean="0"/>
          </a:p>
          <a:p>
            <a:pPr algn="ctr">
              <a:buNone/>
            </a:pPr>
            <a:r>
              <a:rPr lang="en-US" b="1" dirty="0" smtClean="0"/>
              <a:t>Let’s check </a:t>
            </a:r>
            <a:r>
              <a:rPr lang="en-US" b="1" dirty="0" smtClean="0"/>
              <a:t>out </a:t>
            </a:r>
            <a:r>
              <a:rPr lang="en-US" b="1" dirty="0" err="1" smtClean="0"/>
              <a:t>www.infomous.com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Added benefit: ease of use and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Need to add a blurb about embedding, show it quickly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Infomous: brief tour and sample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sz="3200" dirty="0" smtClean="0"/>
              <a:t>Reader opinions: 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sz="3200" i="1" dirty="0" smtClean="0"/>
              <a:t>The Economist, Washington Post</a:t>
            </a:r>
          </a:p>
          <a:p>
            <a:pPr marL="457200" indent="-457200"/>
            <a:r>
              <a:rPr lang="en-US" sz="3200" dirty="0" smtClean="0"/>
              <a:t>Integrated news site navigation: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sz="3200" i="1" dirty="0" smtClean="0"/>
              <a:t>FCNP</a:t>
            </a:r>
          </a:p>
          <a:p>
            <a:pPr marL="457200" indent="-457200"/>
            <a:r>
              <a:rPr lang="en-US" sz="3200" dirty="0" smtClean="0"/>
              <a:t>Academic content: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sz="3200" i="1" dirty="0" smtClean="0"/>
              <a:t>IMD</a:t>
            </a:r>
          </a:p>
          <a:p>
            <a:pPr marL="457200" indent="-457200"/>
            <a:r>
              <a:rPr lang="en-US" sz="3200" dirty="0" smtClean="0"/>
              <a:t>Searching and browsing: 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sz="3200" i="1" dirty="0" smtClean="0"/>
              <a:t>Google and Craigslist</a:t>
            </a:r>
          </a:p>
          <a:p>
            <a:pPr marL="457200" indent="-457200"/>
            <a:r>
              <a:rPr lang="en-US" sz="3200" dirty="0" smtClean="0"/>
              <a:t>Social media:</a:t>
            </a:r>
            <a:br>
              <a:rPr lang="en-US" sz="3200" dirty="0" smtClean="0"/>
            </a:br>
            <a:r>
              <a:rPr lang="en-US" sz="3200" dirty="0" smtClean="0"/>
              <a:t>	</a:t>
            </a:r>
            <a:r>
              <a:rPr lang="en-US" sz="3200" i="1" dirty="0" smtClean="0"/>
              <a:t>Twitter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Need to add performance stats here and some description</a:t>
            </a:r>
          </a:p>
          <a:p>
            <a:r>
              <a:rPr lang="en-US" i="1" dirty="0" smtClean="0"/>
              <a:t>Also discussion of what works and what doesn’t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598388"/>
            <a:ext cx="4368800" cy="3077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90" y="2578100"/>
            <a:ext cx="4129060" cy="3162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For additional information</a:t>
            </a:r>
            <a:r>
              <a:rPr lang="en-US" dirty="0" smtClean="0"/>
              <a:t> please contact</a:t>
            </a:r>
            <a:r>
              <a:rPr dirty="0" smtClean="0"/>
              <a:t>:</a:t>
            </a:r>
          </a:p>
          <a:p>
            <a:pPr>
              <a:buNone/>
            </a:pPr>
            <a:r>
              <a:rPr dirty="0" smtClean="0"/>
              <a:t>Paolo Gaudiano</a:t>
            </a:r>
          </a:p>
          <a:p>
            <a:pPr>
              <a:buNone/>
            </a:pPr>
            <a:r>
              <a:rPr dirty="0" smtClean="0"/>
              <a:t>paolo@icosystem.com</a:t>
            </a:r>
          </a:p>
          <a:p>
            <a:pPr>
              <a:buNone/>
            </a:pPr>
            <a:r>
              <a:rPr lang="en-US" dirty="0" smtClean="0"/>
              <a:t>617-520-1070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upon some 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Recent quotes from </a:t>
            </a:r>
            <a:r>
              <a:rPr lang="en-US" dirty="0" err="1" smtClean="0"/>
              <a:t>Alen</a:t>
            </a:r>
            <a:r>
              <a:rPr lang="en-US" dirty="0" smtClean="0"/>
              <a:t> &amp; Jeremy:</a:t>
            </a:r>
          </a:p>
          <a:p>
            <a:r>
              <a:rPr lang="en-US" dirty="0" smtClean="0"/>
              <a:t>“It </a:t>
            </a:r>
            <a:r>
              <a:rPr lang="en-US" dirty="0"/>
              <a:t>is crucial to communicate information clearly and effectively</a:t>
            </a:r>
            <a:r>
              <a:rPr lang="en-US" dirty="0" smtClean="0"/>
              <a:t> through v</a:t>
            </a:r>
            <a:r>
              <a:rPr lang="en-US" b="1" dirty="0" smtClean="0"/>
              <a:t>isual design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“The </a:t>
            </a:r>
            <a:r>
              <a:rPr lang="en-US" dirty="0"/>
              <a:t>goal, regardless of project size, is to deliver </a:t>
            </a:r>
            <a:r>
              <a:rPr lang="en-US" b="1" dirty="0">
                <a:solidFill>
                  <a:srgbClr val="000000"/>
                </a:solidFill>
              </a:rPr>
              <a:t>design and functionality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/>
              <a:t>in an easily digestible </a:t>
            </a:r>
            <a:r>
              <a:rPr lang="en-US" dirty="0" smtClean="0"/>
              <a:t>package”</a:t>
            </a:r>
          </a:p>
          <a:p>
            <a:pPr>
              <a:spcBef>
                <a:spcPts val="2400"/>
              </a:spcBef>
              <a:buNone/>
            </a:pPr>
            <a:r>
              <a:rPr lang="en-US" dirty="0" smtClean="0"/>
              <a:t>Our interest is to address a related problem:</a:t>
            </a:r>
          </a:p>
          <a:p>
            <a:r>
              <a:rPr lang="en-US" dirty="0"/>
              <a:t>How do you help users find </a:t>
            </a:r>
            <a:r>
              <a:rPr lang="en-US" b="1" dirty="0"/>
              <a:t>relevant content</a:t>
            </a:r>
            <a:r>
              <a:rPr lang="en-US" dirty="0"/>
              <a:t> amidst a flood of</a:t>
            </a:r>
            <a:r>
              <a:rPr lang="en-US" b="1" dirty="0"/>
              <a:t> text-based </a:t>
            </a:r>
            <a:r>
              <a:rPr lang="en-US" b="1" dirty="0" smtClean="0"/>
              <a:t>information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(1): what is relevant in today’s news?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1" name="Picture 10" descr="ReutersMai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0" y="850900"/>
            <a:ext cx="3804030" cy="310515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2" name="Picture 11" descr="CNNM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40" y="838200"/>
            <a:ext cx="3352160" cy="265938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3" name="Picture 12" descr="NYTMa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68" y="3644900"/>
            <a:ext cx="3761281" cy="2260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5" name="Picture 14" descr="EconomistM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584" y="2501900"/>
            <a:ext cx="3838315" cy="266065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14" name="Picture 13" descr="GuardianMain.png"/>
          <p:cNvPicPr>
            <a:picLocks noChangeAspect="1"/>
          </p:cNvPicPr>
          <p:nvPr/>
        </p:nvPicPr>
        <p:blipFill>
          <a:blip r:embed="rId6"/>
          <a:srcRect b="9907"/>
          <a:stretch>
            <a:fillRect/>
          </a:stretch>
        </p:blipFill>
        <p:spPr>
          <a:xfrm>
            <a:off x="4965700" y="3886200"/>
            <a:ext cx="3677743" cy="24003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578" y="1384300"/>
            <a:ext cx="2982971" cy="3143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(2): what are people saying about...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Twitter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8" y="1397000"/>
            <a:ext cx="2419570" cy="32639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7" name="Picture 6" descr="BlogSear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68" y="2730500"/>
            <a:ext cx="3081663" cy="2895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07845" y="819150"/>
            <a:ext cx="283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...a current event?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35445" y="81915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...a product?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96955" y="5867400"/>
            <a:ext cx="681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 you find what is </a:t>
            </a:r>
            <a:r>
              <a:rPr lang="en-US" b="1" i="1" dirty="0" smtClean="0"/>
              <a:t>relevant</a:t>
            </a:r>
            <a:r>
              <a:rPr lang="en-US" b="1" dirty="0" smtClean="0"/>
              <a:t> in this content?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090" y="2578100"/>
            <a:ext cx="2710721" cy="32004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online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9301"/>
            <a:ext cx="8229600" cy="533400"/>
          </a:xfrm>
        </p:spPr>
        <p:txBody>
          <a:bodyPr/>
          <a:lstStyle/>
          <a:p>
            <a:pPr algn="ctr">
              <a:buNone/>
            </a:pPr>
            <a:r>
              <a:rPr b="1" i="1" dirty="0" smtClean="0"/>
              <a:t>Online information is predominantly </a:t>
            </a:r>
            <a:r>
              <a:rPr b="1" i="1" u="sng" dirty="0" smtClean="0"/>
              <a:t>text-based</a:t>
            </a:r>
            <a:endParaRPr b="1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1271538"/>
            <a:ext cx="21971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Articles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Editorials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err="1" smtClean="0"/>
              <a:t>Blogs</a:t>
            </a:r>
            <a:endParaRPr lang="en-US" sz="20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775200" y="1271538"/>
            <a:ext cx="41402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Google/Bing search results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Consumer reviews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Commentaries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24100" y="1271538"/>
            <a:ext cx="4140200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685800" lvl="1" indent="-228600">
              <a:buFont typeface="Arial"/>
              <a:buChar char="•"/>
            </a:pPr>
            <a:r>
              <a:rPr lang="en-US" sz="2000" dirty="0" smtClean="0"/>
              <a:t>Twitter feeds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err="1" smtClean="0"/>
              <a:t>Facebook</a:t>
            </a:r>
            <a:r>
              <a:rPr lang="en-US" sz="2000" dirty="0" smtClean="0"/>
              <a:t> feeds</a:t>
            </a:r>
          </a:p>
          <a:p>
            <a:pPr marL="685800" lvl="1" indent="-228600">
              <a:buFont typeface="Arial"/>
              <a:buChar char="•"/>
            </a:pPr>
            <a:r>
              <a:rPr lang="en-US" sz="2000" dirty="0" err="1" smtClean="0"/>
              <a:t>LinkedIn</a:t>
            </a:r>
            <a:r>
              <a:rPr lang="en-US" sz="2000" dirty="0" smtClean="0"/>
              <a:t> activities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70000" y="5168900"/>
            <a:ext cx="6489700" cy="1092607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wrap="square" tIns="91440" bIns="137160" rtlCol="0">
            <a:spAutoFit/>
          </a:bodyPr>
          <a:lstStyle/>
          <a:p>
            <a:pPr algn="ctr"/>
            <a:r>
              <a:rPr lang="en-US" sz="2800" dirty="0" smtClean="0"/>
              <a:t>Web surfing becomes overwhelming and information is easily missed!</a:t>
            </a:r>
            <a:endParaRPr lang="en-US" sz="2800" dirty="0"/>
          </a:p>
        </p:txBody>
      </p:sp>
      <p:pic>
        <p:nvPicPr>
          <p:cNvPr id="13" name="Picture 12" descr="TextInf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78" y="2320635"/>
            <a:ext cx="7272043" cy="272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6" grpId="0"/>
      <p:bldP spid="17" grpId="0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typical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939800"/>
            <a:ext cx="8229600" cy="5186363"/>
          </a:xfrm>
        </p:spPr>
        <p:txBody>
          <a:bodyPr/>
          <a:lstStyle/>
          <a:p>
            <a:r>
              <a:rPr lang="en-US" dirty="0" smtClean="0"/>
              <a:t>News readers (e.g., Google)</a:t>
            </a:r>
          </a:p>
          <a:p>
            <a:pPr lvl="1"/>
            <a:r>
              <a:rPr lang="en-US" dirty="0" smtClean="0"/>
              <a:t>Specify your preferred sources</a:t>
            </a:r>
          </a:p>
          <a:p>
            <a:pPr lvl="1"/>
            <a:r>
              <a:rPr lang="en-US" dirty="0" smtClean="0"/>
              <a:t>Receive updated “feeds”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Widgets</a:t>
            </a:r>
          </a:p>
          <a:p>
            <a:pPr lvl="1"/>
            <a:r>
              <a:rPr lang="en-US" dirty="0" smtClean="0"/>
              <a:t>Twitter feeds</a:t>
            </a:r>
          </a:p>
          <a:p>
            <a:pPr lvl="1"/>
            <a:r>
              <a:rPr lang="en-US" dirty="0" smtClean="0"/>
              <a:t>“Most read”</a:t>
            </a:r>
          </a:p>
          <a:p>
            <a:pPr lvl="1"/>
            <a:r>
              <a:rPr lang="en-US" dirty="0" smtClean="0"/>
              <a:t>Latest headlines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Navigation menus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776338"/>
            <a:ext cx="3778250" cy="198591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3327608" y="2933700"/>
            <a:ext cx="3720891" cy="2368550"/>
            <a:chOff x="3327608" y="2933700"/>
            <a:chExt cx="3720891" cy="23685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7608" y="2933700"/>
              <a:ext cx="2946192" cy="201930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4654" y="3086100"/>
              <a:ext cx="1703845" cy="2216150"/>
            </a:xfrm>
            <a:prstGeom prst="rect">
              <a:avLst/>
            </a:prstGeom>
            <a:ln>
              <a:solidFill>
                <a:srgbClr val="000000"/>
              </a:solidFill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5537200"/>
            <a:ext cx="5994400" cy="863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seen some more creative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889000"/>
            <a:ext cx="5638800" cy="48513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The NYT skimmer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marL="2628900">
              <a:buNone/>
              <a:tabLst>
                <a:tab pos="863600" algn="l"/>
              </a:tabLst>
            </a:pPr>
            <a:r>
              <a:rPr lang="en-US" dirty="0" err="1" smtClean="0"/>
              <a:t>Newsmap.jp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r="5041" b="18182"/>
          <a:stretch>
            <a:fillRect/>
          </a:stretch>
        </p:blipFill>
        <p:spPr>
          <a:xfrm>
            <a:off x="378964" y="1397000"/>
            <a:ext cx="5082036" cy="21717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0" y="2165350"/>
            <a:ext cx="4000500" cy="276432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939800" y="5232400"/>
            <a:ext cx="7239000" cy="96949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txBody>
          <a:bodyPr wrap="square" tIns="91440" bIns="137160" rtlCol="0">
            <a:spAutoFit/>
          </a:bodyPr>
          <a:lstStyle/>
          <a:p>
            <a:pPr algn="ctr"/>
            <a:r>
              <a:rPr lang="en-US" i="1" dirty="0" smtClean="0"/>
              <a:t>These approaches improve things, but still leave the reader with an overwhelming amount of information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alternative approach: word/tag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801"/>
            <a:ext cx="8229600" cy="1041400"/>
          </a:xfrm>
        </p:spPr>
        <p:txBody>
          <a:bodyPr/>
          <a:lstStyle/>
          <a:p>
            <a:pPr indent="0" algn="ctr">
              <a:buNone/>
            </a:pPr>
            <a:r>
              <a:rPr lang="en-US" b="1" dirty="0" smtClean="0"/>
              <a:t>Tag clouds</a:t>
            </a:r>
            <a:r>
              <a:rPr lang="en-US" dirty="0" smtClean="0"/>
              <a:t> provide a quick visual representation of the most prominent terms in a text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170096"/>
            <a:ext cx="5930900" cy="2179653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10" y="3441700"/>
            <a:ext cx="3456889" cy="294005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618106"/>
            <a:ext cx="5435600" cy="207149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clouds: a “fading fad”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9801"/>
            <a:ext cx="8229600" cy="2057400"/>
          </a:xfrm>
        </p:spPr>
        <p:txBody>
          <a:bodyPr/>
          <a:lstStyle/>
          <a:p>
            <a:pPr indent="0">
              <a:buNone/>
            </a:pPr>
            <a:r>
              <a:rPr lang="en-US" dirty="0"/>
              <a:t>“ambivalence about</a:t>
            </a:r>
            <a:r>
              <a:rPr lang="en-US" dirty="0" smtClean="0"/>
              <a:t> tag cloud </a:t>
            </a:r>
            <a:r>
              <a:rPr lang="en-US" dirty="0"/>
              <a:t>utility as a web-navigation tool led to a noted decline of usage among these early </a:t>
            </a:r>
            <a:r>
              <a:rPr lang="en-US" dirty="0" smtClean="0"/>
              <a:t>adopters.” (Wikipedia)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7A0811-7F83-4911-8769-3FE7E5337D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527470"/>
            <a:ext cx="4533900" cy="2160449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Ico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MyIcoTemplate</Template>
  <TotalTime>30532</TotalTime>
  <Words>609</Words>
  <Application>Microsoft Macintosh PowerPoint</Application>
  <PresentationFormat>On-screen Show (4:3)</PresentationFormat>
  <Paragraphs>111</Paragraphs>
  <Slides>18</Slides>
  <Notes>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MyIcoTemplate</vt:lpstr>
      <vt:lpstr>Functional Design Applied to Online Text Navigation</vt:lpstr>
      <vt:lpstr>Building upon some key points</vt:lpstr>
      <vt:lpstr>Example (1): what is relevant in today’s news?</vt:lpstr>
      <vt:lpstr>Example (2): what are people saying about...</vt:lpstr>
      <vt:lpstr>The problem with online information</vt:lpstr>
      <vt:lpstr>Some typical approaches</vt:lpstr>
      <vt:lpstr>We’ve seen some more creative approaches</vt:lpstr>
      <vt:lpstr>An alternative approach: word/tag clouds</vt:lpstr>
      <vt:lpstr>Tag clouds: a “fading fad”</vt:lpstr>
      <vt:lpstr>The real problem with tag clouds</vt:lpstr>
      <vt:lpstr>A new approach: Infomous Interactive Text Clouds</vt:lpstr>
      <vt:lpstr>Find relevant content</vt:lpstr>
      <vt:lpstr>Follow relevant conversations</vt:lpstr>
      <vt:lpstr>How Infomous works</vt:lpstr>
      <vt:lpstr>Added benefit: ease of use and embedding</vt:lpstr>
      <vt:lpstr>Infomous: brief tour and sample applications</vt:lpstr>
      <vt:lpstr>Slide 17</vt:lpstr>
      <vt:lpstr>Contact information</vt:lpstr>
    </vt:vector>
  </TitlesOfParts>
  <Manager/>
  <Company>Icosystem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Infomous Overview</dc:title>
  <dc:subject/>
  <dc:creator>Paolo Gaudiano</dc:creator>
  <cp:keywords/>
  <dc:description/>
  <cp:lastModifiedBy>Paolo Gaudiano</cp:lastModifiedBy>
  <cp:revision>456</cp:revision>
  <dcterms:created xsi:type="dcterms:W3CDTF">2011-09-11T21:23:05Z</dcterms:created>
  <dcterms:modified xsi:type="dcterms:W3CDTF">2011-09-11T22:30:12Z</dcterms:modified>
  <cp:category/>
</cp:coreProperties>
</file>